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1" r:id="rId3"/>
    <p:sldId id="293" r:id="rId4"/>
    <p:sldId id="292" r:id="rId5"/>
    <p:sldId id="294" r:id="rId6"/>
    <p:sldId id="298" r:id="rId7"/>
    <p:sldId id="299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06" autoAdjust="0"/>
    <p:restoredTop sz="94660"/>
  </p:normalViewPr>
  <p:slideViewPr>
    <p:cSldViewPr>
      <p:cViewPr varScale="1">
        <p:scale>
          <a:sx n="87" d="100"/>
          <a:sy n="87" d="100"/>
        </p:scale>
        <p:origin x="-124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E21F2C-8FF9-476D-BCE6-E4B6BB3B1826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pPr lvl="0"/>
            <a:endParaRPr lang="en-C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225"/>
            <a:ext cx="5438140" cy="4466748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861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99" y="9430861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78705D-42F3-4609-B3C7-0064D19BCA6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2468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3DA973-6568-4100-AEAF-8D410E178F78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3DA973-6568-4100-AEAF-8D410E178F78}" type="slidenum">
              <a:rPr lang="en-CA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CA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3DA973-6568-4100-AEAF-8D410E178F78}" type="slidenum">
              <a:rPr lang="en-CA" smtClean="0"/>
              <a:pPr>
                <a:defRPr/>
              </a:pPr>
              <a:t>4</a:t>
            </a:fld>
            <a:endParaRPr lang="en-CA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3DA973-6568-4100-AEAF-8D410E178F78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3DA973-6568-4100-AEAF-8D410E178F78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3DA973-6568-4100-AEAF-8D410E178F78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A7C7D-131D-435D-BEA4-89F27E93EB50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4CCD9-C9FD-4CE3-BA63-5E3E35C8305D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EF5BB-6DA4-4CB0-A7E8-C0D18C3721C7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96259-CDA0-42E1-9D84-A8792E6340D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673A4-8663-42A8-A607-600390A50779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84F65-EDC6-4738-A015-944139D79B2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EED99-BB22-45D8-BCFA-4104D3016894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9C287A-217E-46A8-A639-A5ED7951BB94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982E-64A7-4996-84D5-84F78A063CED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AA165-5181-46AD-AA39-DC9894B87430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DA09E-DA94-435C-BC53-DAE448172BA1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B062C-D37A-41EC-8A80-74526A30B317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BCE8-D35B-4517-923E-2087150989BE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32391-0528-4E7B-8435-FBBF4D22D488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F9FCE-E758-4748-BCC1-E055640CB20E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240A6-A90E-4397-985E-19B4E5E53A92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F7CB2-261E-4383-B428-3EB5E2D67BA9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43872-7139-4B9C-A8DE-B10863C361F5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3AD8-7B61-4984-AF19-07579DBB1280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BEC2E-9184-4B6F-9179-D8DA8E71327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F8D84-1F59-49FC-B450-C72E39884844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DC113-590B-4039-A029-867ECC8C648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69410B-CBF3-45FA-B149-90D4144DF588}" type="datetimeFigureOut">
              <a:rPr lang="en-CA"/>
              <a:pPr>
                <a:defRPr/>
              </a:pPr>
              <a:t>27/02/2014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8DFB24-969B-4FA1-B23D-781FA482D0CA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250825" y="4046538"/>
            <a:ext cx="7918450" cy="1830387"/>
          </a:xfrm>
        </p:spPr>
        <p:txBody>
          <a:bodyPr/>
          <a:lstStyle/>
          <a:p>
            <a:pPr algn="l" eaLnBrk="1" hangingPunct="1"/>
            <a:r>
              <a:rPr lang="en-CA" sz="3200" dirty="0" smtClean="0"/>
              <a:t/>
            </a:r>
            <a:br>
              <a:rPr lang="en-CA" sz="3200" dirty="0" smtClean="0"/>
            </a:br>
            <a:r>
              <a:rPr lang="en-CA" sz="3200" b="1" dirty="0" smtClean="0"/>
              <a:t>Minister Axel Addy</a:t>
            </a:r>
            <a:br>
              <a:rPr lang="en-CA" sz="3200" b="1" dirty="0" smtClean="0"/>
            </a:br>
            <a:r>
              <a:rPr lang="en-CA" sz="3200" b="1" dirty="0"/>
              <a:t>Ministry of Commerce &amp; Industry</a:t>
            </a:r>
            <a:r>
              <a:rPr lang="en-CA" sz="3200" b="1" dirty="0" smtClean="0"/>
              <a:t/>
            </a:r>
            <a:br>
              <a:rPr lang="en-CA" sz="3200" b="1" dirty="0" smtClean="0"/>
            </a:br>
            <a:r>
              <a:rPr lang="en-CA" sz="3200" b="1" dirty="0"/>
              <a:t>LIBERIA PPD Public Sector </a:t>
            </a:r>
            <a:r>
              <a:rPr lang="en-CA" sz="3200" b="1" dirty="0" smtClean="0"/>
              <a:t>Co-Chair</a:t>
            </a:r>
            <a:br>
              <a:rPr lang="en-CA" sz="3200" b="1" dirty="0" smtClean="0"/>
            </a:br>
            <a:r>
              <a:rPr lang="en-CA" sz="3200" b="1" dirty="0" smtClean="0"/>
              <a:t>March 2014</a:t>
            </a:r>
            <a:br>
              <a:rPr lang="en-CA" sz="3200" b="1" dirty="0" smtClean="0"/>
            </a:br>
            <a:endParaRPr lang="en-CA" sz="3200" b="1" dirty="0" smtClean="0"/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15888"/>
            <a:ext cx="482441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dirty="0"/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0" y="249238"/>
            <a:ext cx="66484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7200">
              <a:tabLst>
                <a:tab pos="2971800" algn="ctr"/>
                <a:tab pos="3028950" algn="l"/>
                <a:tab pos="5943600" algn="r"/>
              </a:tabLst>
            </a:pPr>
            <a:r>
              <a:rPr lang="en-US" sz="1200" dirty="0">
                <a:cs typeface="Times New Roman" pitchFamily="18" charset="0"/>
              </a:rPr>
              <a:t>	                                  		</a:t>
            </a:r>
            <a:endParaRPr lang="en-US" sz="900" dirty="0"/>
          </a:p>
          <a:p>
            <a:pPr indent="457200" eaLnBrk="0" hangingPunct="0">
              <a:tabLst>
                <a:tab pos="2971800" algn="ctr"/>
                <a:tab pos="3028950" algn="l"/>
                <a:tab pos="5943600" algn="r"/>
              </a:tabLst>
            </a:pPr>
            <a:r>
              <a:rPr lang="en-US" sz="900" b="1" dirty="0">
                <a:latin typeface="Arial" charset="0"/>
                <a:cs typeface="Times New Roman" pitchFamily="18" charset="0"/>
              </a:rPr>
              <a:t>      </a:t>
            </a:r>
            <a:endParaRPr lang="en-US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828675"/>
            <a:ext cx="9144000" cy="0"/>
          </a:xfrm>
          <a:prstGeom prst="line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223036" y="1268413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 smtClean="0"/>
              <a:t> Liberian </a:t>
            </a:r>
            <a:r>
              <a:rPr lang="en-CA" sz="2400" dirty="0" smtClean="0"/>
              <a:t>Context</a:t>
            </a:r>
          </a:p>
          <a:p>
            <a:pPr>
              <a:spcBef>
                <a:spcPct val="20000"/>
              </a:spcBef>
              <a:defRPr/>
            </a:pPr>
            <a:endParaRPr lang="en-CA" sz="2400" dirty="0" smtClean="0"/>
          </a:p>
          <a:p>
            <a:pPr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 smtClean="0"/>
              <a:t> What </a:t>
            </a:r>
            <a:r>
              <a:rPr lang="en-CA" sz="2400" dirty="0"/>
              <a:t>is the LBBF? </a:t>
            </a:r>
            <a:endParaRPr lang="en-CA" sz="2400" dirty="0" smtClean="0"/>
          </a:p>
          <a:p>
            <a:pPr>
              <a:spcBef>
                <a:spcPct val="20000"/>
              </a:spcBef>
              <a:defRPr/>
            </a:pPr>
            <a:endParaRPr lang="en-CA" sz="2400" dirty="0">
              <a:latin typeface="+mj-lt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 smtClean="0">
                <a:latin typeface="+mj-lt"/>
              </a:rPr>
              <a:t> LBBF </a:t>
            </a:r>
            <a:r>
              <a:rPr lang="en-CA" sz="2400" dirty="0" smtClean="0">
                <a:latin typeface="+mj-lt"/>
              </a:rPr>
              <a:t>Working </a:t>
            </a:r>
            <a:r>
              <a:rPr lang="en-CA" sz="2400" dirty="0" smtClean="0">
                <a:latin typeface="+mj-lt"/>
              </a:rPr>
              <a:t>Groups</a:t>
            </a:r>
          </a:p>
          <a:p>
            <a:pPr>
              <a:spcBef>
                <a:spcPct val="20000"/>
              </a:spcBef>
              <a:defRPr/>
            </a:pPr>
            <a:endParaRPr lang="en-CA" sz="2400" dirty="0" smtClean="0">
              <a:latin typeface="+mj-lt"/>
            </a:endParaRPr>
          </a:p>
          <a:p>
            <a:pPr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>
                <a:latin typeface="+mj-lt"/>
              </a:rPr>
              <a:t> </a:t>
            </a:r>
            <a:r>
              <a:rPr lang="en-CA" sz="2400" dirty="0" smtClean="0">
                <a:latin typeface="+mj-lt"/>
              </a:rPr>
              <a:t>Challenges</a:t>
            </a:r>
            <a:endParaRPr lang="en-CA" sz="2400" dirty="0">
              <a:latin typeface="+mj-lt"/>
            </a:endParaRPr>
          </a:p>
          <a:p>
            <a:pPr>
              <a:spcBef>
                <a:spcPct val="20000"/>
              </a:spcBef>
              <a:defRPr/>
            </a:pPr>
            <a:endParaRPr lang="en-CA" sz="24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44624"/>
            <a:ext cx="90566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CA" sz="4400" dirty="0">
                <a:latin typeface="+mj-lt"/>
                <a:ea typeface="+mj-ea"/>
                <a:cs typeface="+mj-cs"/>
              </a:rPr>
              <a:t>Agenda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7" y="188913"/>
            <a:ext cx="19796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828675"/>
            <a:ext cx="9144000" cy="0"/>
          </a:xfrm>
          <a:prstGeom prst="line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223036" y="1268413"/>
            <a:ext cx="82296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 Following </a:t>
            </a:r>
            <a:r>
              <a:rPr lang="en-US" sz="2400" dirty="0"/>
              <a:t>a protracted civil conflict that lasted over a decade, Liberia has been on the road to recovery and peace since late 2003</a:t>
            </a:r>
            <a:r>
              <a:rPr lang="en-US" sz="2400" dirty="0" smtClean="0"/>
              <a:t>.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The </a:t>
            </a:r>
            <a:r>
              <a:rPr lang="en-US" sz="2400" dirty="0" smtClean="0"/>
              <a:t>country was left with </a:t>
            </a:r>
            <a:r>
              <a:rPr lang="en-US" sz="2400" dirty="0"/>
              <a:t>weak </a:t>
            </a:r>
            <a:r>
              <a:rPr lang="en-US" sz="2400" dirty="0" smtClean="0"/>
              <a:t>infrastructure and institutions  </a:t>
            </a:r>
            <a:r>
              <a:rPr lang="en-US" sz="2400" dirty="0"/>
              <a:t>and a battered </a:t>
            </a:r>
            <a:r>
              <a:rPr lang="en-US" sz="2400" dirty="0" smtClean="0"/>
              <a:t>economy.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In </a:t>
            </a:r>
            <a:r>
              <a:rPr lang="en-US" sz="2400" dirty="0" smtClean="0"/>
              <a:t>2006</a:t>
            </a:r>
            <a:r>
              <a:rPr lang="en-US" sz="2400" dirty="0"/>
              <a:t>, the Liberian </a:t>
            </a:r>
            <a:r>
              <a:rPr lang="en-US" sz="2400" dirty="0" smtClean="0"/>
              <a:t>Government </a:t>
            </a:r>
            <a:r>
              <a:rPr lang="en-US" sz="2400" dirty="0"/>
              <a:t>requested assistance from the World Bank Group to help fuel private sector growth and attract </a:t>
            </a:r>
            <a:r>
              <a:rPr lang="en-US" sz="2400" dirty="0" smtClean="0"/>
              <a:t>both domestic and foreign investment.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/>
              <a:t>After supporting initial administrative reforms and providing diagnostic support, the Bank Group focused on public-private dialogue as a way of providing advocacy support for the passage of key laws and </a:t>
            </a:r>
            <a:r>
              <a:rPr lang="en-US" sz="2400" dirty="0" smtClean="0"/>
              <a:t>reforms to improve the overall investment climate.</a:t>
            </a:r>
            <a:endParaRPr lang="en-CA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44624"/>
            <a:ext cx="90566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CA" sz="4400" dirty="0" smtClean="0">
                <a:solidFill>
                  <a:prstClr val="black"/>
                </a:solidFill>
                <a:latin typeface="Calibri"/>
              </a:rPr>
              <a:t>Liberian Context</a:t>
            </a:r>
            <a:endParaRPr lang="en-CA" sz="4400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7" y="188913"/>
            <a:ext cx="19796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04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828675"/>
            <a:ext cx="9144000" cy="0"/>
          </a:xfrm>
          <a:prstGeom prst="line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223036" y="1268413"/>
            <a:ext cx="8229600" cy="3816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 smtClean="0">
                <a:latin typeface="+mj-lt"/>
              </a:rPr>
              <a:t> I</a:t>
            </a:r>
            <a:r>
              <a:rPr lang="en-US" sz="2400" dirty="0" smtClean="0"/>
              <a:t>n </a:t>
            </a:r>
            <a:r>
              <a:rPr lang="en-US" sz="2400" dirty="0"/>
              <a:t>July 2007 </a:t>
            </a:r>
            <a:r>
              <a:rPr lang="en-US" sz="2400" dirty="0" smtClean="0"/>
              <a:t>the Liberian Better Business Forum was launched and </a:t>
            </a:r>
            <a:r>
              <a:rPr lang="en-US" sz="2400" dirty="0"/>
              <a:t>officially endorsed by Liberia’s government and private sector as a new mechanism to facilitate dialogue on investment climate issues. </a:t>
            </a:r>
            <a:r>
              <a:rPr lang="en-CA" sz="2400" dirty="0" smtClean="0">
                <a:latin typeface="+mj-lt"/>
              </a:rPr>
              <a:t> 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>
                <a:latin typeface="+mj-lt"/>
              </a:rPr>
              <a:t> </a:t>
            </a:r>
            <a:r>
              <a:rPr lang="en-CA" sz="2400" dirty="0" smtClean="0">
                <a:latin typeface="+mj-lt"/>
              </a:rPr>
              <a:t>The forum </a:t>
            </a:r>
            <a:r>
              <a:rPr lang="en-US" sz="2400" dirty="0"/>
              <a:t>brings together the </a:t>
            </a:r>
            <a:r>
              <a:rPr lang="en-US" sz="2400" dirty="0" smtClean="0"/>
              <a:t>GOL and </a:t>
            </a:r>
            <a:r>
              <a:rPr lang="en-US" sz="2400" dirty="0"/>
              <a:t>the private sector to engage in constructive dialogue on identifying, prioritizing, and resolving key constraints to private sector development. </a:t>
            </a:r>
            <a:endParaRPr lang="en-US" sz="2400" dirty="0" smtClean="0"/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 </a:t>
            </a:r>
            <a:r>
              <a:rPr lang="en-US" sz="2400" dirty="0" smtClean="0"/>
              <a:t>The structure of the forum includes 3 bodies and the public and private sector share equal representation on the Governing Board and Working Groups.</a:t>
            </a:r>
            <a:endParaRPr lang="en-US" sz="2400" dirty="0"/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CA" sz="24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44624"/>
            <a:ext cx="90566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CA" sz="4400" dirty="0" smtClean="0">
                <a:latin typeface="+mj-lt"/>
                <a:ea typeface="+mj-ea"/>
                <a:cs typeface="+mj-cs"/>
              </a:rPr>
              <a:t>What is the LBBF?</a:t>
            </a:r>
            <a:endParaRPr lang="en-CA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7" y="188913"/>
            <a:ext cx="19796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085184"/>
            <a:ext cx="2796901" cy="1718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09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828675"/>
            <a:ext cx="9144000" cy="0"/>
          </a:xfrm>
          <a:prstGeom prst="line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0" name="Content Placeholder 2"/>
          <p:cNvSpPr txBox="1">
            <a:spLocks/>
          </p:cNvSpPr>
          <p:nvPr/>
        </p:nvSpPr>
        <p:spPr bwMode="auto">
          <a:xfrm>
            <a:off x="223036" y="1268413"/>
            <a:ext cx="8229600" cy="34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There </a:t>
            </a:r>
            <a:r>
              <a:rPr lang="en-US" sz="2400" dirty="0"/>
              <a:t>are currently five LBBF Working Groups based on the business constraints prioritized by the forum’s membership</a:t>
            </a:r>
            <a:r>
              <a:rPr lang="en-US" sz="2400" dirty="0" smtClean="0"/>
              <a:t>.</a:t>
            </a:r>
          </a:p>
          <a:p>
            <a:pPr lvl="1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 Corruption</a:t>
            </a:r>
          </a:p>
          <a:p>
            <a:pPr lvl="1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Tax </a:t>
            </a:r>
            <a:r>
              <a:rPr lang="en-US" sz="2400" dirty="0"/>
              <a:t>Rates &amp; </a:t>
            </a:r>
            <a:r>
              <a:rPr lang="en-US" sz="2400" dirty="0" smtClean="0"/>
              <a:t>Procedures </a:t>
            </a:r>
            <a:endParaRPr lang="en-US" sz="2400" dirty="0" smtClean="0"/>
          </a:p>
          <a:p>
            <a:pPr lvl="1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 Access </a:t>
            </a:r>
            <a:r>
              <a:rPr lang="en-US" sz="2400" dirty="0"/>
              <a:t>to </a:t>
            </a:r>
            <a:r>
              <a:rPr lang="en-US" sz="2400" dirty="0" smtClean="0"/>
              <a:t>Finance </a:t>
            </a:r>
            <a:endParaRPr lang="en-US" sz="2400" dirty="0" smtClean="0"/>
          </a:p>
          <a:p>
            <a:pPr lvl="1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 </a:t>
            </a:r>
            <a:r>
              <a:rPr lang="en-US" sz="2400" dirty="0" smtClean="0"/>
              <a:t>Access </a:t>
            </a:r>
            <a:r>
              <a:rPr lang="en-US" sz="2400" dirty="0"/>
              <a:t>to </a:t>
            </a:r>
            <a:r>
              <a:rPr lang="en-US" sz="2400" dirty="0" smtClean="0"/>
              <a:t>Electricity </a:t>
            </a:r>
            <a:endParaRPr lang="en-US" sz="2400" dirty="0" smtClean="0"/>
          </a:p>
          <a:p>
            <a:pPr lvl="1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 Customs </a:t>
            </a:r>
            <a:r>
              <a:rPr lang="en-US" sz="2400" dirty="0"/>
              <a:t>Rates &amp; </a:t>
            </a:r>
            <a:r>
              <a:rPr lang="en-US" sz="2400" dirty="0" smtClean="0"/>
              <a:t>Procedures  </a:t>
            </a:r>
            <a:endParaRPr lang="en-US" sz="2400" dirty="0"/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algn="just">
              <a:spcBef>
                <a:spcPct val="20000"/>
              </a:spcBef>
              <a:defRPr/>
            </a:pPr>
            <a:endParaRPr lang="en-CA" sz="3200" dirty="0">
              <a:latin typeface="+mj-l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0" y="44624"/>
            <a:ext cx="90566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CA" sz="4400" dirty="0" smtClean="0">
                <a:latin typeface="+mj-lt"/>
                <a:ea typeface="+mj-ea"/>
                <a:cs typeface="+mj-cs"/>
              </a:rPr>
              <a:t>Working Groups</a:t>
            </a:r>
            <a:endParaRPr lang="en-CA" sz="4400" dirty="0">
              <a:latin typeface="+mj-lt"/>
              <a:ea typeface="+mj-ea"/>
              <a:cs typeface="+mj-cs"/>
            </a:endParaRP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7" y="188913"/>
            <a:ext cx="19796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88840"/>
            <a:ext cx="655955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642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828675"/>
            <a:ext cx="9144000" cy="0"/>
          </a:xfrm>
          <a:prstGeom prst="line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 bwMode="auto">
          <a:xfrm>
            <a:off x="2051720" y="44624"/>
            <a:ext cx="700496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CA" sz="4400" dirty="0" smtClean="0">
                <a:latin typeface="+mj-lt"/>
                <a:ea typeface="+mj-ea"/>
                <a:cs typeface="+mj-cs"/>
              </a:rPr>
              <a:t>Challenges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7" y="188913"/>
            <a:ext cx="19796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23036" y="1268413"/>
            <a:ext cx="8229600" cy="4824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 smtClean="0">
                <a:latin typeface="+mj-lt"/>
              </a:rPr>
              <a:t> Sustainability of reforms already enacted in addition to monitoring. </a:t>
            </a:r>
            <a:endParaRPr lang="en-CA" sz="2400" dirty="0" smtClean="0">
              <a:latin typeface="+mj-lt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>
                <a:latin typeface="+mj-lt"/>
              </a:rPr>
              <a:t> </a:t>
            </a:r>
            <a:r>
              <a:rPr lang="en-CA" sz="2400" dirty="0" smtClean="0">
                <a:latin typeface="+mj-lt"/>
              </a:rPr>
              <a:t>Capacity of all stakeholders to advocate for and research reforms</a:t>
            </a:r>
            <a:endParaRPr lang="en-CA" sz="2400" dirty="0" smtClean="0">
              <a:latin typeface="+mj-lt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 Ensuring </a:t>
            </a:r>
            <a:r>
              <a:rPr lang="en-US" sz="2400" dirty="0"/>
              <a:t>budgetary support from both the </a:t>
            </a:r>
            <a:r>
              <a:rPr lang="en-US" sz="2400" dirty="0" smtClean="0"/>
              <a:t>Government </a:t>
            </a:r>
            <a:r>
              <a:rPr lang="en-US" sz="2400" dirty="0"/>
              <a:t>and </a:t>
            </a:r>
            <a:r>
              <a:rPr lang="en-US" sz="2400" dirty="0" smtClean="0"/>
              <a:t>Private Sector </a:t>
            </a:r>
            <a:r>
              <a:rPr lang="en-US" sz="2400" dirty="0"/>
              <a:t>once transition has been implemented</a:t>
            </a:r>
            <a:r>
              <a:rPr lang="en-US" sz="2400" dirty="0" smtClean="0"/>
              <a:t>.</a:t>
            </a:r>
            <a:endParaRPr lang="en-CA" sz="2400" dirty="0" smtClean="0">
              <a:latin typeface="+mj-lt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CA" sz="2400" dirty="0">
                <a:latin typeface="+mj-lt"/>
              </a:rPr>
              <a:t> </a:t>
            </a:r>
            <a:r>
              <a:rPr lang="en-US" sz="2400" dirty="0"/>
              <a:t>Capacity building of the </a:t>
            </a:r>
            <a:r>
              <a:rPr lang="en-US" sz="2400" dirty="0" smtClean="0"/>
              <a:t>forum’s Secretariat post-transition</a:t>
            </a:r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/>
              <a:t> </a:t>
            </a:r>
            <a:r>
              <a:rPr lang="en-US" sz="2400" dirty="0" smtClean="0"/>
              <a:t>Ensuring </a:t>
            </a:r>
            <a:r>
              <a:rPr lang="en-US" sz="2400" dirty="0"/>
              <a:t>GOL </a:t>
            </a:r>
            <a:r>
              <a:rPr lang="en-US" sz="2400" dirty="0" smtClean="0"/>
              <a:t>and Private Sector stays </a:t>
            </a:r>
            <a:r>
              <a:rPr lang="en-US" sz="2400" dirty="0"/>
              <a:t>engaged and motivated to pass reforms based on recommendations from the forum </a:t>
            </a:r>
            <a:r>
              <a:rPr lang="en-US" sz="2400" dirty="0" smtClean="0"/>
              <a:t>post-transition </a:t>
            </a:r>
          </a:p>
          <a:p>
            <a:pPr lvl="1" algn="just">
              <a:spcBef>
                <a:spcPct val="200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 Specifically </a:t>
            </a:r>
            <a:r>
              <a:rPr lang="en-US" sz="2400" dirty="0"/>
              <a:t>once a new administration has taken over in 2017</a:t>
            </a:r>
            <a:endParaRPr lang="en-US" sz="2400" dirty="0" smtClean="0"/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algn="just">
              <a:spcBef>
                <a:spcPct val="20000"/>
              </a:spcBef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algn="just">
              <a:spcBef>
                <a:spcPct val="20000"/>
              </a:spcBef>
              <a:defRPr/>
            </a:pPr>
            <a:endParaRPr lang="en-CA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5976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0" y="828675"/>
            <a:ext cx="9144000" cy="0"/>
          </a:xfrm>
          <a:prstGeom prst="line">
            <a:avLst/>
          </a:prstGeom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le 1"/>
          <p:cNvSpPr txBox="1">
            <a:spLocks/>
          </p:cNvSpPr>
          <p:nvPr/>
        </p:nvSpPr>
        <p:spPr bwMode="auto">
          <a:xfrm>
            <a:off x="1259632" y="44624"/>
            <a:ext cx="7797056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CA" sz="4400" dirty="0" smtClean="0">
                <a:latin typeface="+mj-lt"/>
                <a:ea typeface="+mj-ea"/>
                <a:cs typeface="+mj-cs"/>
              </a:rPr>
              <a:t>On the Road to Recovery !!</a:t>
            </a:r>
          </a:p>
        </p:txBody>
      </p:sp>
      <p:pic>
        <p:nvPicPr>
          <p:cNvPr id="307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07" y="188913"/>
            <a:ext cx="1979613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76" y="1110952"/>
            <a:ext cx="68580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5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351</Words>
  <Application>Microsoft Office PowerPoint</Application>
  <PresentationFormat>On-screen Show (4:3)</PresentationFormat>
  <Paragraphs>42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Minister Axel Addy Ministry of Commerce &amp; Industry LIBERIA PPD Public Sector Co-Chair March 2014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LBBF: A Structured Public Private Dialogue (PPD) Forum</dc:title>
  <dc:creator>Malcolm</dc:creator>
  <cp:lastModifiedBy>Krystle Smith</cp:lastModifiedBy>
  <cp:revision>299</cp:revision>
  <dcterms:created xsi:type="dcterms:W3CDTF">2010-12-12T11:45:15Z</dcterms:created>
  <dcterms:modified xsi:type="dcterms:W3CDTF">2014-02-27T16:13:11Z</dcterms:modified>
</cp:coreProperties>
</file>